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3"/>
  </p:handoutMasterIdLst>
  <p:sldIdLst>
    <p:sldId id="256" r:id="rId2"/>
    <p:sldId id="267" r:id="rId3"/>
    <p:sldId id="257" r:id="rId4"/>
    <p:sldId id="261" r:id="rId5"/>
    <p:sldId id="258" r:id="rId6"/>
    <p:sldId id="262" r:id="rId7"/>
    <p:sldId id="263" r:id="rId8"/>
    <p:sldId id="266" r:id="rId9"/>
    <p:sldId id="264" r:id="rId10"/>
    <p:sldId id="265" r:id="rId11"/>
    <p:sldId id="260" r:id="rId1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634823A-8543-41EE-B821-B814B534FD96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2EACE3D7-DEB7-4E42-8E25-739D097940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3568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6BA2935-CB24-468D-BFEC-42C32FD1C85F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D493CF-2BAA-432E-B149-1AEE2EE1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gif"/><Relationship Id="rId7" Type="http://schemas.openxmlformats.org/officeDocument/2006/relationships/hyperlink" Target="https://www.google.com/url?sa=i&amp;rct=j&amp;q=&amp;esrc=s&amp;source=images&amp;cd=&amp;cad=rja&amp;uact=8&amp;ved=0ahUKEwjE7_WkmbrYAhUDyWMKHdPFDqQQjRwIBw&amp;url=https://www.glendalelearns.org/&amp;psig=AOvVaw3GCxDDqvCFxpBmuduiPM3j&amp;ust=1515014044242601" TargetMode="External"/><Relationship Id="rId2" Type="http://schemas.openxmlformats.org/officeDocument/2006/relationships/hyperlink" Target="http://www.projectsearch.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uniquelyabledproject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2286000"/>
            <a:ext cx="5029201" cy="1219201"/>
          </a:xfrm>
        </p:spPr>
        <p:txBody>
          <a:bodyPr/>
          <a:lstStyle/>
          <a:p>
            <a:pPr algn="ctr"/>
            <a:r>
              <a:rPr lang="en-US" dirty="0" smtClean="0"/>
              <a:t>Employment</a:t>
            </a:r>
            <a:br>
              <a:rPr lang="en-US" dirty="0" smtClean="0"/>
            </a:br>
            <a:r>
              <a:rPr lang="en-US" sz="2400" dirty="0" smtClean="0"/>
              <a:t>Parent support Groups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267200"/>
            <a:ext cx="65532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en-US" dirty="0" smtClean="0"/>
              <a:t>Carmen Jimenez-Wynn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0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Employment </a:t>
            </a:r>
            <a:r>
              <a:rPr lang="en-US" dirty="0" smtClean="0"/>
              <a:t>Options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Regional Center Resources</a:t>
            </a:r>
          </a:p>
          <a:p>
            <a:endParaRPr lang="en-US" dirty="0"/>
          </a:p>
          <a:p>
            <a:pPr lvl="1"/>
            <a:r>
              <a:rPr lang="en-US" b="1" dirty="0" smtClean="0"/>
              <a:t>Supported Employment Services (SE) – </a:t>
            </a:r>
            <a:r>
              <a:rPr lang="en-US" dirty="0" smtClean="0"/>
              <a:t>clients needing on-the-job support and training receive job coaching thru the SE agency.</a:t>
            </a:r>
          </a:p>
          <a:p>
            <a:pPr lvl="1"/>
            <a:endParaRPr lang="en-US" dirty="0"/>
          </a:p>
          <a:p>
            <a:pPr lvl="1"/>
            <a:r>
              <a:rPr lang="en-US" b="1" dirty="0" smtClean="0"/>
              <a:t>Paid Internships- </a:t>
            </a:r>
            <a:r>
              <a:rPr lang="en-US" dirty="0" smtClean="0"/>
              <a:t>Clients have the opportunity to demonstrate their skills and abilities to the employer; to show the employer that they </a:t>
            </a:r>
            <a:r>
              <a:rPr lang="en-US" i="1" dirty="0" smtClean="0"/>
              <a:t>can</a:t>
            </a:r>
            <a:r>
              <a:rPr lang="en-US" dirty="0" smtClean="0"/>
              <a:t> do the job they are seeking. Job coaching is provided during the internship. Internships are time-limited and should end with employment.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6517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Helping your  son/daughter get ready to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 your son/daughter responsibilities at home to teach them work skills and develop a work ethic (e.g. – everyone in the family has chores)</a:t>
            </a:r>
          </a:p>
          <a:p>
            <a:endParaRPr lang="en-US" dirty="0"/>
          </a:p>
          <a:p>
            <a:r>
              <a:rPr lang="en-US" dirty="0" smtClean="0"/>
              <a:t>Help your son/daughter explore their interests</a:t>
            </a:r>
            <a:r>
              <a:rPr lang="en-US" dirty="0"/>
              <a:t> </a:t>
            </a:r>
            <a:r>
              <a:rPr lang="en-US" dirty="0" smtClean="0"/>
              <a:t>and try new things</a:t>
            </a:r>
          </a:p>
          <a:p>
            <a:endParaRPr lang="en-US" dirty="0" smtClean="0"/>
          </a:p>
          <a:p>
            <a:r>
              <a:rPr lang="en-US" dirty="0" smtClean="0"/>
              <a:t>Talk </a:t>
            </a:r>
            <a:r>
              <a:rPr lang="en-US" dirty="0"/>
              <a:t>about work and their career interest early 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Encourage schools to prepare students for work or higher education thru the ITP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83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Ca’s</a:t>
            </a:r>
            <a:r>
              <a:rPr lang="en-US" dirty="0" smtClean="0"/>
              <a:t> Employment First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2009 California has said that all working age adults should work.</a:t>
            </a:r>
          </a:p>
          <a:p>
            <a:endParaRPr lang="en-US" dirty="0"/>
          </a:p>
          <a:p>
            <a:r>
              <a:rPr lang="en-US" dirty="0" smtClean="0"/>
              <a:t>Work can be paid or volunteer</a:t>
            </a:r>
          </a:p>
          <a:p>
            <a:endParaRPr lang="en-US" dirty="0" smtClean="0"/>
          </a:p>
          <a:p>
            <a:r>
              <a:rPr lang="en-US" dirty="0" smtClean="0"/>
              <a:t>In 2016 the Employment Blueprint was signed</a:t>
            </a:r>
          </a:p>
          <a:p>
            <a:pPr lvl="1"/>
            <a:r>
              <a:rPr lang="en-US" dirty="0" smtClean="0"/>
              <a:t>Department of Developmental Services</a:t>
            </a:r>
          </a:p>
          <a:p>
            <a:pPr lvl="1"/>
            <a:r>
              <a:rPr lang="en-US" dirty="0" smtClean="0"/>
              <a:t>Department of Rehabilitation</a:t>
            </a:r>
          </a:p>
          <a:p>
            <a:pPr lvl="1"/>
            <a:r>
              <a:rPr lang="en-US" dirty="0" smtClean="0"/>
              <a:t>Department of Education</a:t>
            </a:r>
          </a:p>
          <a:p>
            <a:pPr lvl="1"/>
            <a:r>
              <a:rPr lang="en-US" dirty="0" smtClean="0"/>
              <a:t>Coordinated effort to help people with disabilities develop work skills to obtain work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9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FDLRC Employment First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11480" lvl="1" indent="0">
              <a:buNone/>
            </a:pPr>
            <a:endParaRPr lang="en-US" dirty="0"/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Integrated, competitive employment is the first </a:t>
            </a:r>
            <a:r>
              <a:rPr lang="en-US" sz="2600" dirty="0" smtClean="0">
                <a:solidFill>
                  <a:schemeClr val="tx1"/>
                </a:solidFill>
              </a:rPr>
              <a:t>consideration</a:t>
            </a:r>
            <a:endParaRPr lang="en-US" sz="26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 smtClean="0">
                <a:solidFill>
                  <a:schemeClr val="tx1"/>
                </a:solidFill>
              </a:rPr>
              <a:t>All individuals should have the opportunity to work</a:t>
            </a:r>
            <a:endParaRPr lang="en-US" sz="26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When paid work is not an option, volunteer work should be </a:t>
            </a:r>
            <a:r>
              <a:rPr lang="en-US" sz="2600" dirty="0" smtClean="0">
                <a:solidFill>
                  <a:schemeClr val="tx1"/>
                </a:solidFill>
              </a:rPr>
              <a:t>explored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324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THIS means for FDLRC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thing to consider in the IPP is Competitive </a:t>
            </a:r>
            <a:r>
              <a:rPr lang="en-US" dirty="0"/>
              <a:t>Integrated</a:t>
            </a:r>
            <a:r>
              <a:rPr lang="en-US" dirty="0" smtClean="0"/>
              <a:t> Employment (CIE).</a:t>
            </a:r>
          </a:p>
          <a:p>
            <a:endParaRPr lang="en-US" dirty="0"/>
          </a:p>
          <a:p>
            <a:r>
              <a:rPr lang="en-US" dirty="0" smtClean="0"/>
              <a:t>Your son/daughter’s Service Coordinator can tell you what services &amp; supports are available to help your son/</a:t>
            </a:r>
            <a:r>
              <a:rPr lang="en-US" dirty="0"/>
              <a:t>d</a:t>
            </a:r>
            <a:r>
              <a:rPr lang="en-US" dirty="0" smtClean="0"/>
              <a:t>aughter become employed.</a:t>
            </a:r>
          </a:p>
          <a:p>
            <a:endParaRPr lang="en-US" dirty="0"/>
          </a:p>
          <a:p>
            <a:r>
              <a:rPr lang="en-US" dirty="0" smtClean="0"/>
              <a:t>Referrals to workshops will not be made until all other options have been tried, and the referral must be approved by the Executive Director.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www.youtube.com/watch?v=LCa02lgV0I0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22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this means to you as a parent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Your son/daughter should have a goal of full or part-time job and earn minimum wage or higher.</a:t>
            </a:r>
          </a:p>
          <a:p>
            <a:endParaRPr lang="en-US" dirty="0"/>
          </a:p>
          <a:p>
            <a:r>
              <a:rPr lang="en-US" dirty="0" smtClean="0"/>
              <a:t>They will have the opportunity to make decisions, learn skills, and make new friends. </a:t>
            </a:r>
          </a:p>
          <a:p>
            <a:endParaRPr lang="en-US" dirty="0"/>
          </a:p>
          <a:p>
            <a:r>
              <a:rPr lang="en-US" dirty="0" smtClean="0"/>
              <a:t>With proper planning, public benefits such as SSI &amp; </a:t>
            </a:r>
            <a:r>
              <a:rPr lang="en-US" dirty="0" err="1" smtClean="0"/>
              <a:t>Medi</a:t>
            </a:r>
            <a:r>
              <a:rPr lang="en-US" dirty="0" smtClean="0"/>
              <a:t>-Cal can be protected.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87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School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Must begin preparing students for transition to work no later than 16 years of age.</a:t>
            </a:r>
          </a:p>
          <a:p>
            <a:endParaRPr lang="en-US" dirty="0"/>
          </a:p>
          <a:p>
            <a:r>
              <a:rPr lang="en-US" dirty="0" smtClean="0"/>
              <a:t>The IEP &amp; ITP must include work training experiences.</a:t>
            </a:r>
          </a:p>
          <a:p>
            <a:endParaRPr lang="en-US" dirty="0"/>
          </a:p>
          <a:p>
            <a:r>
              <a:rPr lang="en-US" dirty="0" smtClean="0"/>
              <a:t>Your son/daughter should attend &amp; participate in their ITP meetings. </a:t>
            </a:r>
          </a:p>
          <a:p>
            <a:endParaRPr lang="en-US" dirty="0"/>
          </a:p>
          <a:p>
            <a:r>
              <a:rPr lang="en-US" dirty="0" smtClean="0"/>
              <a:t>Schools must provide an education that prepares students for work or post-secondary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578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Importance of </a:t>
            </a:r>
            <a:br>
              <a:rPr lang="en-US" dirty="0" smtClean="0"/>
            </a:br>
            <a:r>
              <a:rPr lang="en-US" dirty="0" smtClean="0"/>
              <a:t>Person Center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Simply client focused</a:t>
            </a:r>
          </a:p>
          <a:p>
            <a:pPr lvl="1" algn="ctr"/>
            <a:endParaRPr lang="en-US" sz="4800" dirty="0" smtClean="0"/>
          </a:p>
          <a:p>
            <a:pPr lvl="1" algn="ctr"/>
            <a:r>
              <a:rPr lang="en-US" sz="4800" dirty="0" smtClean="0"/>
              <a:t>Interest</a:t>
            </a:r>
          </a:p>
          <a:p>
            <a:pPr marL="292608" lvl="1" indent="0" algn="ctr">
              <a:buNone/>
            </a:pPr>
            <a:endParaRPr lang="en-US" sz="4800" dirty="0" smtClean="0"/>
          </a:p>
          <a:p>
            <a:pPr lvl="1" algn="ctr"/>
            <a:r>
              <a:rPr lang="en-US" sz="4800" dirty="0" smtClean="0"/>
              <a:t>Abilities</a:t>
            </a:r>
          </a:p>
          <a:p>
            <a:pPr marL="292608" lvl="1" indent="0">
              <a:buNone/>
            </a:pPr>
            <a:endParaRPr lang="en-US" dirty="0" smtClean="0"/>
          </a:p>
          <a:p>
            <a:pPr marL="292608" lvl="1" indent="0">
              <a:buNone/>
            </a:pP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327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239000" cy="13868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Partnerships</a:t>
            </a:r>
            <a:endParaRPr lang="en-US" dirty="0"/>
          </a:p>
        </p:txBody>
      </p:sp>
      <p:pic>
        <p:nvPicPr>
          <p:cNvPr id="4" name="Content Placeholder 3" descr="Project Search">
            <a:hlinkClick r:id="rId2" tooltip="&quot;Project Search Main Page&quot;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50946">
            <a:off x="444136" y="1590857"/>
            <a:ext cx="3217217" cy="2092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he Uniquely Abled Project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2308" y="5257800"/>
            <a:ext cx="5775960" cy="1003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mp-iyxjqjx4imgimage" descr="https://static.wixstatic.com/media/832a44_9ff890e6abf04ddc915f1c95de3df4ba~mv2.png/v1/fill/w_600,h_123,al_c,usm_0.66_1.00_0.01/832a44_9ff890e6abf04ddc915f1c95de3df4ba~mv2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2130" y="3681046"/>
            <a:ext cx="4457700" cy="1173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Related image">
            <a:hlinkClick r:id="rId7" tgtFrame="&quot;_blank&quot;"/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22844">
            <a:off x="4985301" y="1815622"/>
            <a:ext cx="2555246" cy="1643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2007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Employment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Generic resources-  </a:t>
            </a:r>
            <a:r>
              <a:rPr lang="en-US" dirty="0" smtClean="0"/>
              <a:t>these generic resources can assist with the employment search.</a:t>
            </a:r>
          </a:p>
          <a:p>
            <a:pPr marL="0" indent="0">
              <a:buNone/>
            </a:pPr>
            <a:endParaRPr lang="en-US" sz="28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800" dirty="0"/>
              <a:t>American Job Centers</a:t>
            </a:r>
          </a:p>
          <a:p>
            <a:pPr marL="777240" lvl="3" indent="0">
              <a:buNone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800" dirty="0"/>
              <a:t>Verdugo Job </a:t>
            </a:r>
            <a:r>
              <a:rPr lang="en-US" sz="2800" dirty="0" smtClean="0"/>
              <a:t>Center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800" dirty="0" smtClean="0"/>
              <a:t>Department of Rehabilitation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800" dirty="0" smtClean="0"/>
              <a:t>Independent Living Centers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777240" lvl="3" indent="0">
              <a:buNone/>
            </a:pPr>
            <a:endParaRPr lang="en-US" dirty="0" smtClean="0"/>
          </a:p>
          <a:p>
            <a:pPr marL="777240" lvl="3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777240" lvl="3" indent="0">
              <a:buNone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891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286</TotalTime>
  <Words>444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Employment Parent support Groups</vt:lpstr>
      <vt:lpstr>Ca’s Employment First policy</vt:lpstr>
      <vt:lpstr>FDLRC Employment First Policy</vt:lpstr>
      <vt:lpstr>What THIS means for FDLRC clients</vt:lpstr>
      <vt:lpstr>What this means to you as a parent</vt:lpstr>
      <vt:lpstr>School responsibilities</vt:lpstr>
      <vt:lpstr>The Importance of  Person Center Planning</vt:lpstr>
      <vt:lpstr>         Collaborations  &amp; Partnerships</vt:lpstr>
      <vt:lpstr>Employment Options</vt:lpstr>
      <vt:lpstr>Employment Options continued</vt:lpstr>
      <vt:lpstr>Helping your  son/daughter get ready to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Carmen Jimenez- Wynn</dc:creator>
  <cp:lastModifiedBy>Ikeuchi</cp:lastModifiedBy>
  <cp:revision>24</cp:revision>
  <cp:lastPrinted>2018-01-03T00:25:47Z</cp:lastPrinted>
  <dcterms:created xsi:type="dcterms:W3CDTF">2018-01-02T17:30:29Z</dcterms:created>
  <dcterms:modified xsi:type="dcterms:W3CDTF">2018-02-01T07:42:41Z</dcterms:modified>
</cp:coreProperties>
</file>